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</p:sldIdLst>
  <p:sldSz cx="7562850" cy="106886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">
          <p15:clr>
            <a:srgbClr val="A4A3A4"/>
          </p15:clr>
        </p15:guide>
        <p15:guide id="2" orient="horz" pos="6503">
          <p15:clr>
            <a:srgbClr val="A4A3A4"/>
          </p15:clr>
        </p15:guide>
        <p15:guide id="3" orient="horz" pos="1099">
          <p15:clr>
            <a:srgbClr val="A4A3A4"/>
          </p15:clr>
        </p15:guide>
        <p15:guide id="4" orient="horz" pos="2848">
          <p15:clr>
            <a:srgbClr val="A4A3A4"/>
          </p15:clr>
        </p15:guide>
        <p15:guide id="5" pos="226">
          <p15:clr>
            <a:srgbClr val="A4A3A4"/>
          </p15:clr>
        </p15:guide>
        <p15:guide id="6" pos="2358">
          <p15:clr>
            <a:srgbClr val="A4A3A4"/>
          </p15:clr>
        </p15:guide>
        <p15:guide id="7" pos="1842">
          <p15:clr>
            <a:srgbClr val="A4A3A4"/>
          </p15:clr>
        </p15:guide>
        <p15:guide id="8" pos="453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CECE09"/>
    <a:srgbClr val="848B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 snapToObjects="1" showGuides="1">
      <p:cViewPr varScale="1">
        <p:scale>
          <a:sx n="68" d="100"/>
          <a:sy n="68" d="100"/>
        </p:scale>
        <p:origin x="3180" y="66"/>
      </p:cViewPr>
      <p:guideLst>
        <p:guide orient="horz" pos="229"/>
        <p:guide orient="horz" pos="6503"/>
        <p:guide orient="horz" pos="1099"/>
        <p:guide orient="horz" pos="2848"/>
        <p:guide pos="226"/>
        <p:guide pos="2358"/>
        <p:guide pos="1842"/>
        <p:guide pos="453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7214" y="3320407"/>
            <a:ext cx="6428423" cy="229112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4428" y="6056895"/>
            <a:ext cx="5293995" cy="273154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78143" y="9906785"/>
            <a:ext cx="1764665" cy="569071"/>
          </a:xfrm>
          <a:prstGeom prst="rect">
            <a:avLst/>
          </a:prstGeom>
        </p:spPr>
        <p:txBody>
          <a:bodyPr/>
          <a:lstStyle/>
          <a:p>
            <a:fld id="{2FFFF6A5-25F5-194F-BBBD-E9DA62063558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3974" y="9906785"/>
            <a:ext cx="2394903" cy="5690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20043" y="9906785"/>
            <a:ext cx="1764665" cy="569071"/>
          </a:xfrm>
          <a:prstGeom prst="rect">
            <a:avLst/>
          </a:prstGeom>
        </p:spPr>
        <p:txBody>
          <a:bodyPr/>
          <a:lstStyle/>
          <a:p>
            <a:fld id="{AFA3E2BF-0623-3847-80D4-17D273D953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154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78143" y="9906785"/>
            <a:ext cx="1764665" cy="569071"/>
          </a:xfrm>
          <a:prstGeom prst="rect">
            <a:avLst/>
          </a:prstGeom>
        </p:spPr>
        <p:txBody>
          <a:bodyPr/>
          <a:lstStyle/>
          <a:p>
            <a:fld id="{2FFFF6A5-25F5-194F-BBBD-E9DA62063558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3974" y="9906785"/>
            <a:ext cx="2394903" cy="5690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20043" y="9906785"/>
            <a:ext cx="1764665" cy="569071"/>
          </a:xfrm>
          <a:prstGeom prst="rect">
            <a:avLst/>
          </a:prstGeom>
        </p:spPr>
        <p:txBody>
          <a:bodyPr/>
          <a:lstStyle/>
          <a:p>
            <a:fld id="{AFA3E2BF-0623-3847-80D4-17D273D953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866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413" y="6868441"/>
            <a:ext cx="6428423" cy="212288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7413" y="4530301"/>
            <a:ext cx="6428423" cy="23381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78143" y="9906785"/>
            <a:ext cx="1764665" cy="569071"/>
          </a:xfrm>
          <a:prstGeom prst="rect">
            <a:avLst/>
          </a:prstGeom>
        </p:spPr>
        <p:txBody>
          <a:bodyPr/>
          <a:lstStyle/>
          <a:p>
            <a:fld id="{2FFFF6A5-25F5-194F-BBBD-E9DA62063558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3974" y="9906785"/>
            <a:ext cx="2394903" cy="5690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20043" y="9906785"/>
            <a:ext cx="1764665" cy="569071"/>
          </a:xfrm>
          <a:prstGeom prst="rect">
            <a:avLst/>
          </a:prstGeom>
        </p:spPr>
        <p:txBody>
          <a:bodyPr/>
          <a:lstStyle/>
          <a:p>
            <a:fld id="{AFA3E2BF-0623-3847-80D4-17D273D953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6997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2493" y="3887003"/>
            <a:ext cx="2752037" cy="1099544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190577" y="3887003"/>
            <a:ext cx="2752037" cy="1099544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78143" y="9906785"/>
            <a:ext cx="1764665" cy="569071"/>
          </a:xfrm>
          <a:prstGeom prst="rect">
            <a:avLst/>
          </a:prstGeom>
        </p:spPr>
        <p:txBody>
          <a:bodyPr/>
          <a:lstStyle/>
          <a:p>
            <a:fld id="{2FFFF6A5-25F5-194F-BBBD-E9DA62063558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3974" y="9906785"/>
            <a:ext cx="2394903" cy="5690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420043" y="9906785"/>
            <a:ext cx="1764665" cy="569071"/>
          </a:xfrm>
          <a:prstGeom prst="rect">
            <a:avLst/>
          </a:prstGeom>
        </p:spPr>
        <p:txBody>
          <a:bodyPr/>
          <a:lstStyle/>
          <a:p>
            <a:fld id="{AFA3E2BF-0623-3847-80D4-17D273D953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504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143" y="428041"/>
            <a:ext cx="6806565" cy="178144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8143" y="2392573"/>
            <a:ext cx="3341572" cy="9971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8143" y="3389684"/>
            <a:ext cx="3341572" cy="61583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41823" y="2392573"/>
            <a:ext cx="3342885" cy="9971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41823" y="3389684"/>
            <a:ext cx="3342885" cy="61583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378143" y="9906785"/>
            <a:ext cx="1764665" cy="569071"/>
          </a:xfrm>
          <a:prstGeom prst="rect">
            <a:avLst/>
          </a:prstGeom>
        </p:spPr>
        <p:txBody>
          <a:bodyPr/>
          <a:lstStyle/>
          <a:p>
            <a:fld id="{2FFFF6A5-25F5-194F-BBBD-E9DA62063558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583974" y="9906785"/>
            <a:ext cx="2394903" cy="5690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5420043" y="9906785"/>
            <a:ext cx="1764665" cy="569071"/>
          </a:xfrm>
          <a:prstGeom prst="rect">
            <a:avLst/>
          </a:prstGeom>
        </p:spPr>
        <p:txBody>
          <a:bodyPr/>
          <a:lstStyle/>
          <a:p>
            <a:fld id="{AFA3E2BF-0623-3847-80D4-17D273D953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885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378143" y="9906785"/>
            <a:ext cx="1764665" cy="569071"/>
          </a:xfrm>
          <a:prstGeom prst="rect">
            <a:avLst/>
          </a:prstGeom>
        </p:spPr>
        <p:txBody>
          <a:bodyPr/>
          <a:lstStyle/>
          <a:p>
            <a:fld id="{2FFFF6A5-25F5-194F-BBBD-E9DA62063558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583974" y="9906785"/>
            <a:ext cx="2394903" cy="5690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420043" y="9906785"/>
            <a:ext cx="1764665" cy="569071"/>
          </a:xfrm>
          <a:prstGeom prst="rect">
            <a:avLst/>
          </a:prstGeom>
        </p:spPr>
        <p:txBody>
          <a:bodyPr/>
          <a:lstStyle/>
          <a:p>
            <a:fld id="{AFA3E2BF-0623-3847-80D4-17D273D953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597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378143" y="9906785"/>
            <a:ext cx="1764665" cy="569071"/>
          </a:xfrm>
          <a:prstGeom prst="rect">
            <a:avLst/>
          </a:prstGeom>
        </p:spPr>
        <p:txBody>
          <a:bodyPr/>
          <a:lstStyle/>
          <a:p>
            <a:fld id="{2FFFF6A5-25F5-194F-BBBD-E9DA62063558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583974" y="9906785"/>
            <a:ext cx="2394903" cy="5690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5420043" y="9906785"/>
            <a:ext cx="1764665" cy="569071"/>
          </a:xfrm>
          <a:prstGeom prst="rect">
            <a:avLst/>
          </a:prstGeom>
        </p:spPr>
        <p:txBody>
          <a:bodyPr/>
          <a:lstStyle/>
          <a:p>
            <a:fld id="{AFA3E2BF-0623-3847-80D4-17D273D953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940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143" y="425566"/>
            <a:ext cx="2488126" cy="181113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6864" y="425567"/>
            <a:ext cx="4227843" cy="912245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8143" y="2236697"/>
            <a:ext cx="2488126" cy="731132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78143" y="9906785"/>
            <a:ext cx="1764665" cy="569071"/>
          </a:xfrm>
          <a:prstGeom prst="rect">
            <a:avLst/>
          </a:prstGeom>
        </p:spPr>
        <p:txBody>
          <a:bodyPr/>
          <a:lstStyle/>
          <a:p>
            <a:fld id="{2FFFF6A5-25F5-194F-BBBD-E9DA62063558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3974" y="9906785"/>
            <a:ext cx="2394903" cy="5690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420043" y="9906785"/>
            <a:ext cx="1764665" cy="569071"/>
          </a:xfrm>
          <a:prstGeom prst="rect">
            <a:avLst/>
          </a:prstGeom>
        </p:spPr>
        <p:txBody>
          <a:bodyPr/>
          <a:lstStyle/>
          <a:p>
            <a:fld id="{AFA3E2BF-0623-3847-80D4-17D273D953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960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372" y="7482047"/>
            <a:ext cx="4537710" cy="88329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82372" y="955049"/>
            <a:ext cx="4537710" cy="641318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372" y="8365344"/>
            <a:ext cx="4537710" cy="125443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78143" y="9906785"/>
            <a:ext cx="1764665" cy="569071"/>
          </a:xfrm>
          <a:prstGeom prst="rect">
            <a:avLst/>
          </a:prstGeom>
        </p:spPr>
        <p:txBody>
          <a:bodyPr/>
          <a:lstStyle/>
          <a:p>
            <a:fld id="{2FFFF6A5-25F5-194F-BBBD-E9DA62063558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3974" y="9906785"/>
            <a:ext cx="2394903" cy="5690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420043" y="9906785"/>
            <a:ext cx="1764665" cy="569071"/>
          </a:xfrm>
          <a:prstGeom prst="rect">
            <a:avLst/>
          </a:prstGeom>
        </p:spPr>
        <p:txBody>
          <a:bodyPr/>
          <a:lstStyle/>
          <a:p>
            <a:fld id="{AFA3E2BF-0623-3847-80D4-17D273D953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201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78143" y="9906785"/>
            <a:ext cx="1764665" cy="569071"/>
          </a:xfrm>
          <a:prstGeom prst="rect">
            <a:avLst/>
          </a:prstGeom>
        </p:spPr>
        <p:txBody>
          <a:bodyPr/>
          <a:lstStyle/>
          <a:p>
            <a:fld id="{2FFFF6A5-25F5-194F-BBBD-E9DA62063558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3974" y="9906785"/>
            <a:ext cx="2394903" cy="5690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20043" y="9906785"/>
            <a:ext cx="1764665" cy="569071"/>
          </a:xfrm>
          <a:prstGeom prst="rect">
            <a:avLst/>
          </a:prstGeom>
        </p:spPr>
        <p:txBody>
          <a:bodyPr/>
          <a:lstStyle/>
          <a:p>
            <a:fld id="{AFA3E2BF-0623-3847-80D4-17D273D953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480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535084" y="668040"/>
            <a:ext cx="1407530" cy="1421440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12493" y="668040"/>
            <a:ext cx="4096544" cy="1421440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78143" y="9906785"/>
            <a:ext cx="1764665" cy="569071"/>
          </a:xfrm>
          <a:prstGeom prst="rect">
            <a:avLst/>
          </a:prstGeom>
        </p:spPr>
        <p:txBody>
          <a:bodyPr/>
          <a:lstStyle/>
          <a:p>
            <a:fld id="{2FFFF6A5-25F5-194F-BBBD-E9DA62063558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3974" y="9906785"/>
            <a:ext cx="2394903" cy="5690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20043" y="9906785"/>
            <a:ext cx="1764665" cy="569071"/>
          </a:xfrm>
          <a:prstGeom prst="rect">
            <a:avLst/>
          </a:prstGeom>
        </p:spPr>
        <p:txBody>
          <a:bodyPr/>
          <a:lstStyle/>
          <a:p>
            <a:fld id="{AFA3E2BF-0623-3847-80D4-17D273D953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602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anner.jpg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66" r="44622" b="56619"/>
          <a:stretch/>
        </p:blipFill>
        <p:spPr>
          <a:xfrm>
            <a:off x="368125" y="363538"/>
            <a:ext cx="6824838" cy="1169987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2924175" y="9156701"/>
            <a:ext cx="4268788" cy="137525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2200" b="1" dirty="0">
                <a:solidFill>
                  <a:srgbClr val="000000"/>
                </a:solidFill>
                <a:latin typeface="Tahoma"/>
                <a:cs typeface="Tahoma"/>
              </a:rPr>
              <a:t>Protecting </a:t>
            </a:r>
            <a:r>
              <a:rPr lang="en-US" sz="2200" dirty="0">
                <a:solidFill>
                  <a:srgbClr val="000000"/>
                </a:solidFill>
                <a:latin typeface="Tahoma"/>
                <a:cs typeface="Tahoma"/>
              </a:rPr>
              <a:t>and</a:t>
            </a:r>
            <a:r>
              <a:rPr lang="en-US" sz="2200" b="1" dirty="0">
                <a:solidFill>
                  <a:srgbClr val="000000"/>
                </a:solidFill>
                <a:latin typeface="Tahoma"/>
                <a:cs typeface="Tahoma"/>
              </a:rPr>
              <a:t> serving</a:t>
            </a:r>
            <a:br>
              <a:rPr lang="en-US" sz="2200" dirty="0">
                <a:solidFill>
                  <a:srgbClr val="000000"/>
                </a:solidFill>
                <a:latin typeface="Tahoma"/>
                <a:cs typeface="Tahoma"/>
              </a:rPr>
            </a:br>
            <a:r>
              <a:rPr lang="en-US" sz="2200" dirty="0">
                <a:solidFill>
                  <a:srgbClr val="000000"/>
                </a:solidFill>
                <a:latin typeface="Tahoma"/>
                <a:cs typeface="Tahoma"/>
              </a:rPr>
              <a:t>the people of </a:t>
            </a:r>
            <a:r>
              <a:rPr lang="en-US" sz="2200" b="0" dirty="0">
                <a:solidFill>
                  <a:srgbClr val="000000"/>
                </a:solidFill>
                <a:latin typeface="Tahoma"/>
                <a:cs typeface="Tahoma"/>
              </a:rPr>
              <a:t>Kent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/>
          <a:srcRect/>
          <a:stretch/>
        </p:blipFill>
        <p:spPr>
          <a:xfrm>
            <a:off x="182700" y="9156701"/>
            <a:ext cx="2750500" cy="13752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1200" y="363538"/>
            <a:ext cx="6191646" cy="1190137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none"/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algn="l"/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8143" y="4374229"/>
            <a:ext cx="6806565" cy="43389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711200" y="3780229"/>
            <a:ext cx="6481763" cy="11880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400" b="1" dirty="0">
                <a:solidFill>
                  <a:schemeClr val="bg1"/>
                </a:solidFill>
                <a:latin typeface="Tahoma"/>
                <a:cs typeface="Tahoma"/>
              </a:rPr>
              <a:t>Title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398E35-9D32-8E85-D611-F360F856506B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3521837" y="63500"/>
            <a:ext cx="544513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FF">
                    <a:alpha val="50000"/>
                  </a:srgbClr>
                </a:solidFill>
                <a:latin typeface="Aptos" panose="020B0004020202020204" pitchFamily="34" charset="0"/>
              </a:rPr>
              <a:t>OFFICIAL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429994D-1CB2-AE66-97B5-EEE626FC3592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3521837" y="10472738"/>
            <a:ext cx="544513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FF">
                    <a:alpha val="50000"/>
                  </a:srgbClr>
                </a:solidFill>
                <a:latin typeface="Aptos" panose="020B0004020202020204" pitchFamily="34" charset="0"/>
              </a:rPr>
              <a:t>OFFICIAL</a:t>
            </a:r>
          </a:p>
        </p:txBody>
      </p:sp>
    </p:spTree>
    <p:extLst>
      <p:ext uri="{BB962C8B-B14F-4D97-AF65-F5344CB8AC3E}">
        <p14:creationId xmlns:p14="http://schemas.microsoft.com/office/powerpoint/2010/main" val="1597309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lang="en-US" sz="3400" b="0" kern="1200" dirty="0" smtClean="0">
          <a:solidFill>
            <a:schemeClr val="bg1"/>
          </a:solidFill>
          <a:latin typeface="Tahoma"/>
          <a:ea typeface="+mn-ea"/>
          <a:cs typeface="Tahoma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anner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66" r="44622" b="34078"/>
          <a:stretch/>
        </p:blipFill>
        <p:spPr>
          <a:xfrm>
            <a:off x="368125" y="363538"/>
            <a:ext cx="6824838" cy="177792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59024" y="365675"/>
            <a:ext cx="6481763" cy="1775787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ahoma"/>
                <a:cs typeface="Tahoma"/>
              </a:rPr>
              <a:t>Police Community Engagement</a:t>
            </a:r>
            <a:endParaRPr lang="en-US" sz="3600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12" name="Rectangle 63"/>
          <p:cNvSpPr>
            <a:spLocks noChangeArrowheads="1"/>
          </p:cNvSpPr>
          <p:nvPr/>
        </p:nvSpPr>
        <p:spPr bwMode="auto">
          <a:xfrm>
            <a:off x="582824" y="7032166"/>
            <a:ext cx="6394028" cy="2139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900" dirty="0">
                <a:latin typeface="Tahoma" pitchFamily="34" charset="0"/>
              </a:rPr>
              <a:t>Your local officer will see people individually on a first come, first served basis.</a:t>
            </a:r>
          </a:p>
          <a:p>
            <a:pPr eaLnBrk="0" hangingPunct="0">
              <a:spcBef>
                <a:spcPct val="50000"/>
              </a:spcBef>
            </a:pPr>
            <a:r>
              <a:rPr lang="en-US" sz="1900" b="1" dirty="0">
                <a:latin typeface="Tahoma" pitchFamily="34" charset="0"/>
              </a:rPr>
              <a:t>Please see notice board for future dates and any changes.</a:t>
            </a:r>
          </a:p>
          <a:p>
            <a:pPr eaLnBrk="0" hangingPunct="0">
              <a:spcBef>
                <a:spcPct val="50000"/>
              </a:spcBef>
            </a:pPr>
            <a:r>
              <a:rPr lang="en-GB" sz="1900" dirty="0">
                <a:latin typeface="Tahoma" pitchFamily="34" charset="0"/>
              </a:rPr>
              <a:t>For news, safety advice and information about policing in your area, visit </a:t>
            </a:r>
            <a:r>
              <a:rPr lang="en-GB" sz="1900" b="1" dirty="0" err="1">
                <a:latin typeface="Tahoma" pitchFamily="34" charset="0"/>
              </a:rPr>
              <a:t>www.kent.police.uk</a:t>
            </a:r>
            <a:endParaRPr lang="en-GB" sz="1900" b="1" dirty="0">
              <a:latin typeface="Tahoma" pitchFamily="34" charset="0"/>
            </a:endParaRPr>
          </a:p>
        </p:txBody>
      </p:sp>
      <p:sp>
        <p:nvSpPr>
          <p:cNvPr id="13" name="Rectangle 66"/>
          <p:cNvSpPr>
            <a:spLocks noChangeArrowheads="1"/>
          </p:cNvSpPr>
          <p:nvPr/>
        </p:nvSpPr>
        <p:spPr bwMode="auto">
          <a:xfrm>
            <a:off x="368125" y="2526280"/>
            <a:ext cx="3192181" cy="3184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ts val="2280"/>
              </a:lnSpc>
              <a:spcAft>
                <a:spcPts val="1200"/>
              </a:spcAft>
            </a:pPr>
            <a:r>
              <a:rPr lang="en-GB" sz="1900" dirty="0">
                <a:latin typeface="Tahoma" pitchFamily="34" charset="0"/>
              </a:rPr>
              <a:t>A Crime Prevention stall will be in place for you to speak to a Neighbourhood Officer about any local safety concerns or to seek safety advice</a:t>
            </a:r>
          </a:p>
          <a:p>
            <a:pPr>
              <a:lnSpc>
                <a:spcPts val="2280"/>
              </a:lnSpc>
              <a:spcAft>
                <a:spcPts val="1200"/>
              </a:spcAft>
            </a:pPr>
            <a:r>
              <a:rPr lang="en-GB" sz="1900" b="1" dirty="0">
                <a:latin typeface="Tahoma" pitchFamily="34" charset="0"/>
              </a:rPr>
              <a:t>Location</a:t>
            </a:r>
            <a:r>
              <a:rPr lang="en-GB" sz="1900" dirty="0">
                <a:latin typeface="Tahoma" pitchFamily="34" charset="0"/>
              </a:rPr>
              <a:t>: Hartley Library</a:t>
            </a:r>
          </a:p>
          <a:p>
            <a:pPr>
              <a:lnSpc>
                <a:spcPts val="2280"/>
              </a:lnSpc>
              <a:spcAft>
                <a:spcPts val="1200"/>
              </a:spcAft>
            </a:pPr>
            <a:r>
              <a:rPr lang="en-GB" sz="1900" b="1" dirty="0">
                <a:latin typeface="Tahoma" pitchFamily="34" charset="0"/>
              </a:rPr>
              <a:t>Date</a:t>
            </a:r>
            <a:r>
              <a:rPr lang="en-GB" sz="1900" dirty="0">
                <a:latin typeface="Tahoma" pitchFamily="34" charset="0"/>
              </a:rPr>
              <a:t>: Tuesday 6</a:t>
            </a:r>
            <a:r>
              <a:rPr lang="en-GB" sz="1900" baseline="30000" dirty="0">
                <a:latin typeface="Tahoma" pitchFamily="34" charset="0"/>
              </a:rPr>
              <a:t>th</a:t>
            </a:r>
            <a:r>
              <a:rPr lang="en-GB" sz="1900" dirty="0">
                <a:latin typeface="Tahoma" pitchFamily="34" charset="0"/>
              </a:rPr>
              <a:t> October</a:t>
            </a:r>
          </a:p>
          <a:p>
            <a:pPr>
              <a:lnSpc>
                <a:spcPts val="2280"/>
              </a:lnSpc>
              <a:spcAft>
                <a:spcPts val="1200"/>
              </a:spcAft>
            </a:pPr>
            <a:r>
              <a:rPr lang="en-GB" sz="1900" b="1" dirty="0">
                <a:latin typeface="Tahoma" pitchFamily="34" charset="0"/>
              </a:rPr>
              <a:t>Time</a:t>
            </a:r>
            <a:r>
              <a:rPr lang="en-GB" sz="1900" dirty="0">
                <a:latin typeface="Tahoma" pitchFamily="34" charset="0"/>
              </a:rPr>
              <a:t>: 0930 to 1030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610499" y="5704505"/>
            <a:ext cx="6265652" cy="1157883"/>
          </a:xfrm>
          <a:prstGeom prst="roundRect">
            <a:avLst>
              <a:gd name="adj" fmla="val 25270"/>
            </a:avLst>
          </a:prstGeom>
          <a:solidFill>
            <a:srgbClr val="CECE0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50000"/>
              </a:spcBef>
            </a:pPr>
            <a:r>
              <a:rPr lang="en-GB" sz="1900" dirty="0">
                <a:solidFill>
                  <a:schemeClr val="tx1"/>
                </a:solidFill>
                <a:latin typeface="Tahoma" pitchFamily="34" charset="0"/>
              </a:rPr>
              <a:t>Speak to your local officer about any advice for crime prevention. </a:t>
            </a:r>
          </a:p>
        </p:txBody>
      </p:sp>
      <p:pic>
        <p:nvPicPr>
          <p:cNvPr id="3" name="Picture 2" descr="039-MDT_6494 sq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59" b="20474"/>
          <a:stretch/>
        </p:blipFill>
        <p:spPr>
          <a:xfrm>
            <a:off x="3646375" y="2476481"/>
            <a:ext cx="3546588" cy="2685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2639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Force Document" ma:contentTypeID="0x01010099471E318473014AB93399F7E71C3AEE007B61CB4EFCD4A64099AB98E856C4E4D1" ma:contentTypeVersion="32" ma:contentTypeDescription="" ma:contentTypeScope="" ma:versionID="443d43371c392fd01743b74e2fdd3569">
  <xsd:schema xmlns:xsd="http://www.w3.org/2001/XMLSchema" xmlns:xs="http://www.w3.org/2001/XMLSchema" xmlns:p="http://schemas.microsoft.com/office/2006/metadata/properties" xmlns:ns2="1edab0dc-5ae6-4c0f-9c64-8a0016e7ea96" xmlns:ns3="5fbcba35-67f7-44b8-a70f-e0177a2c305e" xmlns:ns4="0ebc4922-12c7-451b-8386-67f2d2ef2b5e" targetNamespace="http://schemas.microsoft.com/office/2006/metadata/properties" ma:root="true" ma:fieldsID="b2356757c1f5b290b7a7b6e78cde44cb" ns2:_="" ns3:_="" ns4:_="">
    <xsd:import namespace="1edab0dc-5ae6-4c0f-9c64-8a0016e7ea96"/>
    <xsd:import namespace="5fbcba35-67f7-44b8-a70f-e0177a2c305e"/>
    <xsd:import namespace="0ebc4922-12c7-451b-8386-67f2d2ef2b5e"/>
    <xsd:element name="properties">
      <xsd:complexType>
        <xsd:sequence>
          <xsd:element name="documentManagement">
            <xsd:complexType>
              <xsd:all>
                <xsd:element ref="ns2:f60afed513f94e1db7d7512fbc1c803a" minOccurs="0"/>
                <xsd:element ref="ns3:TaxCatchAll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lcf76f155ced4ddcb4097134ff3c332f" minOccurs="0"/>
                <xsd:element ref="ns4:MediaServiceDateTaken" minOccurs="0"/>
                <xsd:element ref="ns2:SharedWithUsers" minOccurs="0"/>
                <xsd:element ref="ns2:SharedWithDetails" minOccurs="0"/>
                <xsd:element ref="ns4:MediaLengthInSeconds" minOccurs="0"/>
                <xsd:element ref="ns4:MediaServiceObjectDetectorVersions" minOccurs="0"/>
                <xsd:element ref="ns4:MediaServiceLocation" minOccurs="0"/>
                <xsd:element ref="ns4:Containspersonaldata" minOccurs="0"/>
                <xsd:element ref="ns4:OwnerforIARegister" minOccurs="0"/>
                <xsd:element ref="ns4:MediaServiceSearchProperties" minOccurs="0"/>
                <xsd:element ref="ns4:Notes" minOccurs="0"/>
                <xsd:element ref="ns4:UsedoninSite" minOccurs="0"/>
                <xsd:element ref="ns4:Review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dab0dc-5ae6-4c0f-9c64-8a0016e7ea96" elementFormDefault="qualified">
    <xsd:import namespace="http://schemas.microsoft.com/office/2006/documentManagement/types"/>
    <xsd:import namespace="http://schemas.microsoft.com/office/infopath/2007/PartnerControls"/>
    <xsd:element name="f60afed513f94e1db7d7512fbc1c803a" ma:index="8" nillable="true" ma:displayName="Departments_0" ma:hidden="true" ma:internalName="f60afed513f94e1db7d7512fbc1c803a">
      <xsd:simpleType>
        <xsd:restriction base="dms:Note"/>
      </xsd:simple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bcba35-67f7-44b8-a70f-e0177a2c305e" elementFormDefault="qualified">
    <xsd:import namespace="http://schemas.microsoft.com/office/2006/documentManagement/types"/>
    <xsd:import namespace="http://schemas.microsoft.com/office/infopath/2007/PartnerControls"/>
    <xsd:element name="TaxCatchAll" ma:index="9" nillable="true" ma:displayName="Taxonomy Catch All Column" ma:hidden="true" ma:list="{480698ac-f017-44a2-a043-6fb735157288}" ma:internalName="TaxCatchAll" ma:showField="CatchAllData" ma:web="1edab0dc-5ae6-4c0f-9c64-8a0016e7ea9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bc4922-12c7-451b-8386-67f2d2ef2b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2c599ab7-55e5-40db-9431-276631c6cdc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20" nillable="true" ma:displayName="MediaServiceDateTaken" ma:internalName="MediaServiceDateTaken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5" nillable="true" ma:displayName="Location" ma:indexed="true" ma:internalName="MediaServiceLocation" ma:readOnly="true">
      <xsd:simpleType>
        <xsd:restriction base="dms:Text"/>
      </xsd:simpleType>
    </xsd:element>
    <xsd:element name="Containspersonaldata" ma:index="26" nillable="true" ma:displayName="Contains personal data" ma:default="0" ma:format="Dropdown" ma:internalName="Containspersonaldata">
      <xsd:simpleType>
        <xsd:restriction base="dms:Boolean"/>
      </xsd:simpleType>
    </xsd:element>
    <xsd:element name="OwnerforIARegister" ma:index="27" nillable="true" ma:displayName="Owner for IAR register" ma:format="Dropdown" ma:list="UserInfo" ma:SharePointGroup="0" ma:internalName="OwnerforIARegister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s" ma:index="29" nillable="true" ma:displayName="Notes" ma:format="Dropdown" ma:internalName="Notes">
      <xsd:simpleType>
        <xsd:restriction base="dms:Note">
          <xsd:maxLength value="255"/>
        </xsd:restriction>
      </xsd:simpleType>
    </xsd:element>
    <xsd:element name="UsedoninSite" ma:index="30" nillable="true" ma:displayName="Used on inSite" ma:default="0" ma:description="'Yes' shows an image is being used somewhere on inSite so should not be moved or deleted as to not break the link." ma:format="Dropdown" ma:internalName="UsedoninSite">
      <xsd:simpleType>
        <xsd:restriction base="dms:Boolean"/>
      </xsd:simpleType>
    </xsd:element>
    <xsd:element name="Reviewdate" ma:index="31" nillable="true" ma:displayName="IAR review date" ma:description="Date asset to be reviewed on IAR" ma:format="DateOnly" ma:internalName="Review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OwnerforIARegister xmlns="0ebc4922-12c7-451b-8386-67f2d2ef2b5e">
      <UserInfo>
        <DisplayName/>
        <AccountId xsi:nil="true"/>
        <AccountType/>
      </UserInfo>
    </OwnerforIARegister>
    <Notes xmlns="0ebc4922-12c7-451b-8386-67f2d2ef2b5e" xsi:nil="true"/>
    <TaxCatchAll xmlns="5fbcba35-67f7-44b8-a70f-e0177a2c305e" xsi:nil="true"/>
    <lcf76f155ced4ddcb4097134ff3c332f xmlns="0ebc4922-12c7-451b-8386-67f2d2ef2b5e">
      <Terms xmlns="http://schemas.microsoft.com/office/infopath/2007/PartnerControls"/>
    </lcf76f155ced4ddcb4097134ff3c332f>
    <Reviewdate xmlns="0ebc4922-12c7-451b-8386-67f2d2ef2b5e"/>
    <f60afed513f94e1db7d7512fbc1c803a xmlns="1edab0dc-5ae6-4c0f-9c64-8a0016e7ea96" xsi:nil="true"/>
    <Containspersonaldata xmlns="0ebc4922-12c7-451b-8386-67f2d2ef2b5e">false</Containspersonaldata>
    <UsedoninSite xmlns="0ebc4922-12c7-451b-8386-67f2d2ef2b5e">false</UsedoninSit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123EC2-1482-4D9C-BA3C-81BE526BDA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edab0dc-5ae6-4c0f-9c64-8a0016e7ea96"/>
    <ds:schemaRef ds:uri="5fbcba35-67f7-44b8-a70f-e0177a2c305e"/>
    <ds:schemaRef ds:uri="0ebc4922-12c7-451b-8386-67f2d2ef2b5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D2F1852-9219-4DF3-B18D-3BD2E09146C1}">
  <ds:schemaRefs>
    <ds:schemaRef ds:uri="1edab0dc-5ae6-4c0f-9c64-8a0016e7ea96"/>
    <ds:schemaRef ds:uri="http://purl.org/dc/elements/1.1/"/>
    <ds:schemaRef ds:uri="http://schemas.openxmlformats.org/package/2006/metadata/core-properties"/>
    <ds:schemaRef ds:uri="5fbcba35-67f7-44b8-a70f-e0177a2c305e"/>
    <ds:schemaRef ds:uri="http://purl.org/dc/terms/"/>
    <ds:schemaRef ds:uri="http://schemas.microsoft.com/office/2006/metadata/properties"/>
    <ds:schemaRef ds:uri="0ebc4922-12c7-451b-8386-67f2d2ef2b5e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419715E-362E-43CF-BAE8-137D23347D3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377</TotalTime>
  <Words>103</Words>
  <Application>Microsoft Office PowerPoint</Application>
  <PresentationFormat>Custom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Arial</vt:lpstr>
      <vt:lpstr>Calibri</vt:lpstr>
      <vt:lpstr>Tahoma</vt:lpstr>
      <vt:lpstr>Office Theme</vt:lpstr>
      <vt:lpstr>PowerPoint Presentation</vt:lpstr>
    </vt:vector>
  </TitlesOfParts>
  <Company>ECIS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Neil Cooper</dc:creator>
  <cp:lastModifiedBy>Eleanor Collins PC 46014676</cp:lastModifiedBy>
  <cp:revision>12</cp:revision>
  <dcterms:created xsi:type="dcterms:W3CDTF">2019-01-21T11:17:13Z</dcterms:created>
  <dcterms:modified xsi:type="dcterms:W3CDTF">2026-09-15T09:14:56Z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0x01010099471E318473014AB93399F7E71C3AEE007B61CB4EFCD4A64099AB98E856C4E4D1</vt:lpwstr>
  </property>
  <property fmtid="{D5CDD505-2E9C-101B-9397-08002B2CF9AE}" pid="3" name="Order">
    <vt:r8>1551800</vt:r8>
  </property>
  <property fmtid="{D5CDD505-2E9C-101B-9397-08002B2CF9AE}" pid="4" name="MediaServiceImageTags">
    <vt:lpwstr/>
  </property>
  <property fmtid="{D5CDD505-2E9C-101B-9397-08002B2CF9AE}" pid="5" name="MSIP_Label_808211a5-c67d-49c3-bdbf-013061a651a1_Enabled">
    <vt:lpwstr>true</vt:lpwstr>
  </property>
  <property fmtid="{D5CDD505-2E9C-101B-9397-08002B2CF9AE}" pid="6" name="MSIP_Label_808211a5-c67d-49c3-bdbf-013061a651a1_SetDate">
    <vt:lpwstr>2026-01-08T15:42:48Z</vt:lpwstr>
  </property>
  <property fmtid="{D5CDD505-2E9C-101B-9397-08002B2CF9AE}" pid="7" name="MSIP_Label_808211a5-c67d-49c3-bdbf-013061a651a1_Method">
    <vt:lpwstr>Standard</vt:lpwstr>
  </property>
  <property fmtid="{D5CDD505-2E9C-101B-9397-08002B2CF9AE}" pid="8" name="MSIP_Label_808211a5-c67d-49c3-bdbf-013061a651a1_Name">
    <vt:lpwstr>OFFICIAL-(marked)</vt:lpwstr>
  </property>
  <property fmtid="{D5CDD505-2E9C-101B-9397-08002B2CF9AE}" pid="9" name="MSIP_Label_808211a5-c67d-49c3-bdbf-013061a651a1_SiteId">
    <vt:lpwstr>f31b07f0-9cf9-40db-964d-6ff986a97e3d</vt:lpwstr>
  </property>
  <property fmtid="{D5CDD505-2E9C-101B-9397-08002B2CF9AE}" pid="10" name="MSIP_Label_808211a5-c67d-49c3-bdbf-013061a651a1_ActionId">
    <vt:lpwstr>c43539c5-f1c2-4dba-ae9b-c18385ce4128</vt:lpwstr>
  </property>
  <property fmtid="{D5CDD505-2E9C-101B-9397-08002B2CF9AE}" pid="11" name="MSIP_Label_808211a5-c67d-49c3-bdbf-013061a651a1_ContentBits">
    <vt:lpwstr>3</vt:lpwstr>
  </property>
  <property fmtid="{D5CDD505-2E9C-101B-9397-08002B2CF9AE}" pid="12" name="MSIP_Label_808211a5-c67d-49c3-bdbf-013061a651a1_Tag">
    <vt:lpwstr>10, 3, 0, 1</vt:lpwstr>
  </property>
  <property fmtid="{D5CDD505-2E9C-101B-9397-08002B2CF9AE}" pid="13" name="ClassificationContentMarkingFooterLocations">
    <vt:lpwstr>Office Theme:9</vt:lpwstr>
  </property>
  <property fmtid="{D5CDD505-2E9C-101B-9397-08002B2CF9AE}" pid="14" name="ClassificationContentMarkingFooterText">
    <vt:lpwstr>OFFICIAL</vt:lpwstr>
  </property>
  <property fmtid="{D5CDD505-2E9C-101B-9397-08002B2CF9AE}" pid="15" name="ClassificationContentMarkingHeaderLocations">
    <vt:lpwstr>Office Theme:6</vt:lpwstr>
  </property>
  <property fmtid="{D5CDD505-2E9C-101B-9397-08002B2CF9AE}" pid="16" name="ClassificationContentMarkingHeaderText">
    <vt:lpwstr>OFFICIAL</vt:lpwstr>
  </property>
</Properties>
</file>